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7" r:id="rId3"/>
    <p:sldId id="259" r:id="rId4"/>
    <p:sldId id="277" r:id="rId5"/>
    <p:sldId id="276" r:id="rId6"/>
    <p:sldId id="279" r:id="rId7"/>
    <p:sldId id="280" r:id="rId8"/>
    <p:sldId id="265" r:id="rId9"/>
    <p:sldId id="281" r:id="rId10"/>
    <p:sldId id="282" r:id="rId11"/>
    <p:sldId id="283" r:id="rId12"/>
    <p:sldId id="284" r:id="rId13"/>
    <p:sldId id="285" r:id="rId14"/>
    <p:sldId id="287" r:id="rId15"/>
    <p:sldId id="288" r:id="rId16"/>
    <p:sldId id="289" r:id="rId17"/>
    <p:sldId id="264" r:id="rId18"/>
  </p:sldIdLst>
  <p:sldSz cx="9144000" cy="5143500" type="screen16x9"/>
  <p:notesSz cx="6858000" cy="9144000"/>
  <p:embeddedFontLst>
    <p:embeddedFont>
      <p:font typeface="NotoSansKR" panose="020B0500000000000000" pitchFamily="34" charset="-128"/>
      <p:regular r:id="rId20"/>
      <p:bold r:id="rId21"/>
      <p:italic r:id="rId22"/>
      <p:boldItalic r:id="rId23"/>
    </p:embeddedFont>
    <p:embeddedFont>
      <p:font typeface="Pretendard" panose="02000503000000020004" pitchFamily="2" charset="-127"/>
      <p:regular r:id="rId24"/>
      <p:bold r:id="rId25"/>
    </p:embeddedFont>
    <p:embeddedFont>
      <p:font typeface="NanumGothic ExtraBold" panose="020D0604000000000000" pitchFamily="34" charset="-127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4"/>
    <p:restoredTop sz="72607"/>
  </p:normalViewPr>
  <p:slideViewPr>
    <p:cSldViewPr snapToGrid="0">
      <p:cViewPr>
        <p:scale>
          <a:sx n="159" d="100"/>
          <a:sy n="159" d="100"/>
        </p:scale>
        <p:origin x="944" y="184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313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30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665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921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770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77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2270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21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81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35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763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55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7215432" cy="18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500" b="1" dirty="0">
                <a:solidFill>
                  <a:srgbClr val="19264B"/>
                </a:solidFill>
              </a:rPr>
              <a:t>물류 유통량 예측 경진대회</a:t>
            </a:r>
            <a:endParaRPr lang="en-US" altLang="ko-KR" sz="2500" b="1" dirty="0">
              <a:solidFill>
                <a:srgbClr val="19264B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altLang="ko-KR" dirty="0"/>
              <a:t>Logistics Distribution Forecasting Competition</a:t>
            </a:r>
            <a:endParaRPr lang="ko-KR" altLang="en-US"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-KR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-KR" dirty="0">
                <a:solidFill>
                  <a:srgbClr val="19264B"/>
                </a:solidFill>
              </a:rPr>
              <a:t>31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강영훈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&amp;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2230-5F4C-424A-7B18-C56F2823FC76}"/>
              </a:ext>
            </a:extLst>
          </p:cNvPr>
          <p:cNvSpPr txBox="1"/>
          <p:nvPr/>
        </p:nvSpPr>
        <p:spPr>
          <a:xfrm>
            <a:off x="1408974" y="933143"/>
            <a:ext cx="6470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Optuna</a:t>
            </a:r>
            <a:r>
              <a:rPr kumimoji="1" lang="en-US" altLang="ko-KR" b="1" dirty="0"/>
              <a:t> </a:t>
            </a:r>
            <a:r>
              <a:rPr kumimoji="1" lang="en-US" altLang="ko-KR" dirty="0"/>
              <a:t>: </a:t>
            </a:r>
            <a:r>
              <a:rPr lang="en-US" altLang="ko-KR" sz="1000" dirty="0"/>
              <a:t>ML </a:t>
            </a:r>
            <a:r>
              <a:rPr lang="ko-KR" altLang="en-US" sz="1000" dirty="0"/>
              <a:t>알고리즘의 </a:t>
            </a:r>
            <a:r>
              <a:rPr lang="ko-KR" altLang="en-US" sz="1000" dirty="0" err="1"/>
              <a:t>하이퍼파라미터</a:t>
            </a:r>
            <a:r>
              <a:rPr lang="ko-KR" altLang="en-US" sz="1000" dirty="0"/>
              <a:t> 튜닝을 자동화해주는 오픈소스 툴</a:t>
            </a:r>
            <a:endParaRPr kumimoji="1" lang="ko-KR" altLang="en-US" sz="1000" dirty="0"/>
          </a:p>
        </p:txBody>
      </p:sp>
      <p:pic>
        <p:nvPicPr>
          <p:cNvPr id="12290" name="Picture 2" descr="Optuna: A hyperparameter optimization framework — Optuna 2.10.0  documentation">
            <a:extLst>
              <a:ext uri="{FF2B5EF4-FFF2-40B4-BE49-F238E27FC236}">
                <a16:creationId xmlns:a16="http://schemas.microsoft.com/office/drawing/2014/main" id="{AB195F5F-7C32-9872-CEAF-862797CC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91" y="588081"/>
            <a:ext cx="2493191" cy="5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48A421-4156-DBA2-09DB-B6FA6948A570}"/>
              </a:ext>
            </a:extLst>
          </p:cNvPr>
          <p:cNvSpPr txBox="1"/>
          <p:nvPr/>
        </p:nvSpPr>
        <p:spPr>
          <a:xfrm>
            <a:off x="1408974" y="1457222"/>
            <a:ext cx="4181929" cy="3284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하이퍼파라미터의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범위나 목록은 아래의 방법으로 설정할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suggest_int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범위 내의 정수형 값을 선택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n_estimators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trial.suggest_int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('n_estimators',100,500)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suggest_categorical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List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내의 데이터 중 선택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criterion =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trial.suggest_categorical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('criterion' ,['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gini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', 'entropy’])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suggest_uniform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범위 내의 균일 분포를 값으로 선택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subsample =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trial.suggest_uniform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('subsample' ,0.2,0.8)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suggest_discrete_uniform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범위 내의 이산 균등 분포를 값으로 선택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max_features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trial.suggest_discrete_uniform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('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max_features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', 0.05,1,0.05)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suggest_loguniform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범위 내의 로그 함수 선상의 값을 선택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learning_rate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trial.sugget_loguniform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('</a:t>
            </a:r>
            <a:r>
              <a:rPr lang="en-US" altLang="ko-KR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learning_rate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: 1e-6, 1e-3)</a:t>
            </a:r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FDCD7-8808-5E18-926C-247CBE43E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276" y="1442044"/>
            <a:ext cx="3297870" cy="33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752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&amp;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2230-5F4C-424A-7B18-C56F2823FC76}"/>
              </a:ext>
            </a:extLst>
          </p:cNvPr>
          <p:cNvSpPr txBox="1"/>
          <p:nvPr/>
        </p:nvSpPr>
        <p:spPr>
          <a:xfrm>
            <a:off x="1408974" y="933143"/>
            <a:ext cx="6470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Optuna</a:t>
            </a:r>
            <a:r>
              <a:rPr kumimoji="1" lang="en-US" altLang="ko-KR" b="1" dirty="0"/>
              <a:t> </a:t>
            </a:r>
            <a:r>
              <a:rPr kumimoji="1" lang="en-US" altLang="ko-KR" dirty="0"/>
              <a:t>: </a:t>
            </a:r>
            <a:r>
              <a:rPr lang="en-US" altLang="ko-KR" sz="1000" dirty="0"/>
              <a:t>ML </a:t>
            </a:r>
            <a:r>
              <a:rPr lang="ko-KR" altLang="en-US" sz="1000" dirty="0"/>
              <a:t>알고리즘의 </a:t>
            </a:r>
            <a:r>
              <a:rPr lang="ko-KR" altLang="en-US" sz="1000" dirty="0" err="1"/>
              <a:t>하이퍼파라미터</a:t>
            </a:r>
            <a:r>
              <a:rPr lang="ko-KR" altLang="en-US" sz="1000" dirty="0"/>
              <a:t> 튜닝을 자동화해주는 오픈소스 툴</a:t>
            </a:r>
            <a:endParaRPr kumimoji="1" lang="ko-KR" altLang="en-US" sz="1000" dirty="0"/>
          </a:p>
        </p:txBody>
      </p:sp>
      <p:pic>
        <p:nvPicPr>
          <p:cNvPr id="12290" name="Picture 2" descr="Optuna: A hyperparameter optimization framework — Optuna 2.10.0  documentation">
            <a:extLst>
              <a:ext uri="{FF2B5EF4-FFF2-40B4-BE49-F238E27FC236}">
                <a16:creationId xmlns:a16="http://schemas.microsoft.com/office/drawing/2014/main" id="{AB195F5F-7C32-9872-CEAF-862797CC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91" y="588081"/>
            <a:ext cx="2493191" cy="5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A73B66C-3DD8-3390-75CF-4720C4B00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602" y="2142962"/>
            <a:ext cx="3243508" cy="1879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3DA79F-BA18-EA15-026A-68ABDFF56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122" y="1585982"/>
            <a:ext cx="4028162" cy="28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22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Process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36306F-D4B9-D15A-4B84-682A03CEA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100961"/>
            <a:ext cx="4185343" cy="24844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4DEB4E-8A12-4486-5E79-2BCE312FA7C3}"/>
              </a:ext>
            </a:extLst>
          </p:cNvPr>
          <p:cNvSpPr/>
          <p:nvPr/>
        </p:nvSpPr>
        <p:spPr>
          <a:xfrm>
            <a:off x="1836821" y="1103038"/>
            <a:ext cx="2229853" cy="2484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825096-1A83-99C2-5781-9AB69F353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774" y="1695800"/>
            <a:ext cx="3352683" cy="19150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C815DF-7311-F239-7051-6107BA682ADE}"/>
              </a:ext>
            </a:extLst>
          </p:cNvPr>
          <p:cNvSpPr/>
          <p:nvPr/>
        </p:nvSpPr>
        <p:spPr>
          <a:xfrm>
            <a:off x="5727032" y="2571750"/>
            <a:ext cx="3112168" cy="379997"/>
          </a:xfrm>
          <a:prstGeom prst="rect">
            <a:avLst/>
          </a:prstGeom>
          <a:solidFill>
            <a:schemeClr val="accent6">
              <a:alpha val="271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21B170-2FEA-D5B6-0491-EA3B22EBE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164" y="3662200"/>
            <a:ext cx="3397509" cy="10307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3F0918-5E1E-29FE-3563-1601A37B86A3}"/>
              </a:ext>
            </a:extLst>
          </p:cNvPr>
          <p:cNvSpPr txBox="1"/>
          <p:nvPr/>
        </p:nvSpPr>
        <p:spPr>
          <a:xfrm>
            <a:off x="1513228" y="813351"/>
            <a:ext cx="647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/>
              <a:t>격자공간 고유번호 분할</a:t>
            </a:r>
            <a:endParaRPr kumimoji="1"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790D0-765D-D093-BAD4-2E6B2726496E}"/>
              </a:ext>
            </a:extLst>
          </p:cNvPr>
          <p:cNvSpPr txBox="1"/>
          <p:nvPr/>
        </p:nvSpPr>
        <p:spPr>
          <a:xfrm>
            <a:off x="5368836" y="3662200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기본적인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전처리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이후</a:t>
            </a:r>
            <a:endParaRPr lang="en-US" altLang="ko-KR" sz="10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송하인 격자공간고유번호는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 ~ 5, 6 ~ 9, 10, 11 ~ 16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자릿수로</a:t>
            </a:r>
            <a:endParaRPr lang="en-US" altLang="ko-KR" sz="10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수하인 격자공간고유번호는 자릿수 별로 변수를 생성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287C24-AB1E-1FC1-20CB-CE66EEAE9EB1}"/>
              </a:ext>
            </a:extLst>
          </p:cNvPr>
          <p:cNvSpPr txBox="1"/>
          <p:nvPr/>
        </p:nvSpPr>
        <p:spPr>
          <a:xfrm>
            <a:off x="5866141" y="448677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총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22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개의 설명 변수 생성</a:t>
            </a:r>
          </a:p>
        </p:txBody>
      </p:sp>
    </p:spTree>
    <p:extLst>
      <p:ext uri="{BB962C8B-B14F-4D97-AF65-F5344CB8AC3E}">
        <p14:creationId xmlns:p14="http://schemas.microsoft.com/office/powerpoint/2010/main" val="29229964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F0918-5E1E-29FE-3563-1601A37B86A3}"/>
              </a:ext>
            </a:extLst>
          </p:cNvPr>
          <p:cNvSpPr txBox="1"/>
          <p:nvPr/>
        </p:nvSpPr>
        <p:spPr>
          <a:xfrm>
            <a:off x="1513228" y="813351"/>
            <a:ext cx="647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/>
              <a:t>격자공간 고유번호 분할</a:t>
            </a:r>
            <a:endParaRPr kumimoji="1"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790D0-765D-D093-BAD4-2E6B2726496E}"/>
              </a:ext>
            </a:extLst>
          </p:cNvPr>
          <p:cNvSpPr txBox="1"/>
          <p:nvPr/>
        </p:nvSpPr>
        <p:spPr>
          <a:xfrm>
            <a:off x="4572000" y="37510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변수에 대해서 범주화 작업 </a:t>
            </a:r>
            <a:endParaRPr lang="en-US" altLang="ko-KR" sz="10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1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catboost</a:t>
            </a:r>
            <a:r>
              <a:rPr lang="en-US" altLang="ko-KR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 용이 및 자릿수 별 함축 데이터</a:t>
            </a:r>
            <a:r>
              <a:rPr lang="en-US" altLang="ko-KR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287C24-AB1E-1FC1-20CB-CE66EEAE9EB1}"/>
              </a:ext>
            </a:extLst>
          </p:cNvPr>
          <p:cNvSpPr txBox="1"/>
          <p:nvPr/>
        </p:nvSpPr>
        <p:spPr>
          <a:xfrm>
            <a:off x="5654843" y="438563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총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22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개의 범주화 된 설명 변수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6F37F9-9BBC-B83B-4B25-839AF4480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67349"/>
            <a:ext cx="3551585" cy="18349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12C5E7-BEEC-7B61-CF64-64E517B32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538" y="1278845"/>
            <a:ext cx="3404514" cy="19036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6A23CD-E793-145E-6A99-F7A660341451}"/>
              </a:ext>
            </a:extLst>
          </p:cNvPr>
          <p:cNvSpPr txBox="1"/>
          <p:nvPr/>
        </p:nvSpPr>
        <p:spPr>
          <a:xfrm>
            <a:off x="1706889" y="3776151"/>
            <a:ext cx="263250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test.columns</a:t>
            </a:r>
            <a:r>
              <a:rPr lang="ko-KR" altLang="en-US" sz="1000" dirty="0"/>
              <a:t>: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train</a:t>
            </a:r>
            <a:r>
              <a:rPr lang="ko-KR" altLang="en-US" sz="1000" dirty="0"/>
              <a:t>[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] = </a:t>
            </a:r>
            <a:r>
              <a:rPr lang="ko-KR" altLang="en-US" sz="1000" dirty="0" err="1"/>
              <a:t>train</a:t>
            </a:r>
            <a:r>
              <a:rPr lang="ko-KR" altLang="en-US" sz="1000" dirty="0"/>
              <a:t>[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].</a:t>
            </a:r>
            <a:r>
              <a:rPr lang="ko-KR" altLang="en-US" sz="1000" dirty="0" err="1"/>
              <a:t>astype</a:t>
            </a:r>
            <a:r>
              <a:rPr lang="ko-KR" altLang="en-US" sz="1000" dirty="0"/>
              <a:t>('</a:t>
            </a:r>
            <a:r>
              <a:rPr lang="ko-KR" altLang="en-US" sz="1000" dirty="0" err="1"/>
              <a:t>category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[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]=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[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].</a:t>
            </a:r>
            <a:r>
              <a:rPr lang="ko-KR" altLang="en-US" sz="1000" dirty="0" err="1"/>
              <a:t>astype</a:t>
            </a:r>
            <a:r>
              <a:rPr lang="ko-KR" altLang="en-US" sz="1000" dirty="0"/>
              <a:t>('</a:t>
            </a:r>
            <a:r>
              <a:rPr lang="ko-KR" altLang="en-US" sz="1000" dirty="0" err="1"/>
              <a:t>category</a:t>
            </a:r>
            <a:r>
              <a:rPr lang="ko-KR" altLang="en-US" sz="1000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2453906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AF31DD-A5F8-A830-BB9D-4D8D0AF4F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64754"/>
            <a:ext cx="5422231" cy="608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2634E1-EEF1-8F42-ADF0-B705172F1000}"/>
              </a:ext>
            </a:extLst>
          </p:cNvPr>
          <p:cNvSpPr txBox="1"/>
          <p:nvPr/>
        </p:nvSpPr>
        <p:spPr>
          <a:xfrm>
            <a:off x="1181088" y="818521"/>
            <a:ext cx="20052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err="1"/>
              <a:t>Oputna</a:t>
            </a:r>
            <a:r>
              <a:rPr lang="en-US" altLang="ko-KR" sz="1000" dirty="0"/>
              <a:t> </a:t>
            </a:r>
            <a:r>
              <a:rPr lang="ko-KR" altLang="en-US" sz="1000" dirty="0"/>
              <a:t>용 </a:t>
            </a:r>
            <a:r>
              <a:rPr lang="en-US" altLang="ko-KR" sz="1000" dirty="0"/>
              <a:t>train </a:t>
            </a:r>
            <a:r>
              <a:rPr lang="ko-KR" altLang="en-US" sz="1000" dirty="0"/>
              <a:t>셋 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C25CE6-DD25-15B3-B861-096ADDB00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133" y="2054199"/>
            <a:ext cx="3645657" cy="2896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300291-4A2A-992F-A8CA-C6352B031011}"/>
              </a:ext>
            </a:extLst>
          </p:cNvPr>
          <p:cNvSpPr txBox="1"/>
          <p:nvPr/>
        </p:nvSpPr>
        <p:spPr>
          <a:xfrm>
            <a:off x="1353975" y="1776072"/>
            <a:ext cx="40726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err="1"/>
              <a:t>Optuna</a:t>
            </a:r>
            <a:r>
              <a:rPr lang="ko-KR" altLang="en-US" sz="1000" dirty="0"/>
              <a:t>로 </a:t>
            </a:r>
            <a:r>
              <a:rPr lang="en-US" altLang="ko-KR" sz="1000" dirty="0"/>
              <a:t>Random Search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통해 </a:t>
            </a:r>
            <a:r>
              <a:rPr lang="en-US" altLang="ko-KR" sz="1000" dirty="0" err="1"/>
              <a:t>Catboost</a:t>
            </a:r>
            <a:r>
              <a:rPr lang="en-US" altLang="ko-KR" sz="1000" dirty="0"/>
              <a:t> </a:t>
            </a:r>
            <a:r>
              <a:rPr lang="ko-KR" altLang="en-US" sz="1000" dirty="0"/>
              <a:t>최적의 파라미터 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021B2-FCAE-8D08-22A2-7E2522D2F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823" y="1899182"/>
            <a:ext cx="2270742" cy="2240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64E1DB-0ED8-A1A3-043D-30B09A666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443" y="4157072"/>
            <a:ext cx="2853158" cy="7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26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04DB9-4281-0551-A5F2-FB06C125119F}"/>
              </a:ext>
            </a:extLst>
          </p:cNvPr>
          <p:cNvSpPr txBox="1"/>
          <p:nvPr/>
        </p:nvSpPr>
        <p:spPr>
          <a:xfrm>
            <a:off x="1408975" y="1150584"/>
            <a:ext cx="4572000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cat_param</a:t>
            </a:r>
            <a:r>
              <a:rPr lang="ko-KR" altLang="en-US" sz="1000" dirty="0"/>
              <a:t>={'</a:t>
            </a:r>
            <a:r>
              <a:rPr lang="ko-KR" altLang="en-US" sz="1000" dirty="0" err="1"/>
              <a:t>learning_rate</a:t>
            </a:r>
            <a:r>
              <a:rPr lang="ko-KR" altLang="en-US" sz="1000" dirty="0"/>
              <a:t>': 0.011265617213006592</a:t>
            </a:r>
          </a:p>
          <a:p>
            <a:r>
              <a:rPr lang="ko-KR" altLang="en-US" sz="1000" dirty="0"/>
              <a:t>           , '</a:t>
            </a:r>
            <a:r>
              <a:rPr lang="ko-KR" altLang="en-US" sz="1000" dirty="0" err="1"/>
              <a:t>bagging_temperature</a:t>
            </a:r>
            <a:r>
              <a:rPr lang="ko-KR" altLang="en-US" sz="1000" dirty="0"/>
              <a:t>': 0.27155819552829413</a:t>
            </a:r>
          </a:p>
          <a:p>
            <a:r>
              <a:rPr lang="ko-KR" altLang="en-US" sz="1000" dirty="0"/>
              <a:t>           , '</a:t>
            </a:r>
            <a:r>
              <a:rPr lang="ko-KR" altLang="en-US" sz="1000" dirty="0" err="1"/>
              <a:t>n_estimators</a:t>
            </a:r>
            <a:r>
              <a:rPr lang="ko-KR" altLang="en-US" sz="1000" dirty="0"/>
              <a:t>': 1021</a:t>
            </a:r>
          </a:p>
          <a:p>
            <a:r>
              <a:rPr lang="ko-KR" altLang="en-US" sz="1000" dirty="0"/>
              <a:t>           , '</a:t>
            </a:r>
            <a:r>
              <a:rPr lang="ko-KR" altLang="en-US" sz="1000" dirty="0" err="1"/>
              <a:t>max_depth</a:t>
            </a:r>
            <a:r>
              <a:rPr lang="ko-KR" altLang="en-US" sz="1000" dirty="0"/>
              <a:t>': 15</a:t>
            </a:r>
          </a:p>
          <a:p>
            <a:r>
              <a:rPr lang="ko-KR" altLang="en-US" sz="1000" dirty="0"/>
              <a:t>           , '</a:t>
            </a:r>
            <a:r>
              <a:rPr lang="ko-KR" altLang="en-US" sz="1000" dirty="0" err="1"/>
              <a:t>random_strength</a:t>
            </a:r>
            <a:r>
              <a:rPr lang="ko-KR" altLang="en-US" sz="1000" dirty="0"/>
              <a:t>': 62</a:t>
            </a:r>
          </a:p>
          <a:p>
            <a:r>
              <a:rPr lang="ko-KR" altLang="en-US" sz="1000" dirty="0"/>
              <a:t>           , '</a:t>
            </a:r>
            <a:r>
              <a:rPr lang="ko-KR" altLang="en-US" sz="1000" dirty="0" err="1"/>
              <a:t>colsample_bylevel</a:t>
            </a:r>
            <a:r>
              <a:rPr lang="ko-KR" altLang="en-US" sz="1000" dirty="0"/>
              <a:t>': 0.5985388149115896</a:t>
            </a:r>
          </a:p>
          <a:p>
            <a:r>
              <a:rPr lang="ko-KR" altLang="en-US" sz="1000" dirty="0"/>
              <a:t>           , 'l2_leaf_reg': 1.9161149250778487e-06</a:t>
            </a:r>
          </a:p>
          <a:p>
            <a:r>
              <a:rPr lang="ko-KR" altLang="en-US" sz="1000" dirty="0"/>
              <a:t>           , '</a:t>
            </a:r>
            <a:r>
              <a:rPr lang="ko-KR" altLang="en-US" sz="1000" dirty="0" err="1"/>
              <a:t>min_child_samples</a:t>
            </a:r>
            <a:r>
              <a:rPr lang="ko-KR" altLang="en-US" sz="1000" dirty="0"/>
              <a:t>': 34</a:t>
            </a:r>
          </a:p>
          <a:p>
            <a:r>
              <a:rPr lang="ko-KR" altLang="en-US" sz="1000" dirty="0"/>
              <a:t>           , '</a:t>
            </a:r>
            <a:r>
              <a:rPr lang="ko-KR" altLang="en-US" sz="1000" dirty="0" err="1"/>
              <a:t>max_bin</a:t>
            </a:r>
            <a:r>
              <a:rPr lang="ko-KR" altLang="en-US" sz="1000" dirty="0"/>
              <a:t>': 297</a:t>
            </a:r>
          </a:p>
          <a:p>
            <a:r>
              <a:rPr lang="ko-KR" altLang="en-US" sz="1000" dirty="0"/>
              <a:t>           , '</a:t>
            </a:r>
            <a:r>
              <a:rPr lang="ko-KR" altLang="en-US" sz="1000" dirty="0" err="1"/>
              <a:t>od_type</a:t>
            </a:r>
            <a:r>
              <a:rPr lang="ko-KR" altLang="en-US" sz="1000" dirty="0"/>
              <a:t>': '</a:t>
            </a:r>
            <a:r>
              <a:rPr lang="ko-KR" altLang="en-US" sz="1000" dirty="0" err="1"/>
              <a:t>IncToDec</a:t>
            </a:r>
            <a:r>
              <a:rPr lang="ko-KR" altLang="en-US" sz="1000" dirty="0"/>
              <a:t>'}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E3F708-91B2-F84F-42F5-A2D1B338A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691" y="1966192"/>
            <a:ext cx="4155067" cy="28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69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9420D4-B8AE-49CB-9932-B2BAAE9CA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055550"/>
            <a:ext cx="4296242" cy="3000550"/>
          </a:xfrm>
          <a:prstGeom prst="rect">
            <a:avLst/>
          </a:prstGeom>
        </p:spPr>
      </p:pic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7E61BD2C-F1DF-F6F2-93F8-B9296E9754F1}"/>
              </a:ext>
            </a:extLst>
          </p:cNvPr>
          <p:cNvSpPr txBox="1"/>
          <p:nvPr/>
        </p:nvSpPr>
        <p:spPr>
          <a:xfrm>
            <a:off x="5911959" y="425390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결과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3BD88-F1FE-0487-8BD3-BEB40E473E4B}"/>
              </a:ext>
            </a:extLst>
          </p:cNvPr>
          <p:cNvSpPr txBox="1"/>
          <p:nvPr/>
        </p:nvSpPr>
        <p:spPr>
          <a:xfrm>
            <a:off x="5052440" y="1910029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제출일시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: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algn="ctr"/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2022-05-16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23:35:15</a:t>
            </a:r>
          </a:p>
          <a:p>
            <a:pPr algn="ctr"/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algn="ctr"/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점수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: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algn="ctr"/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6.1411582547</a:t>
            </a:r>
            <a:endParaRPr lang="ko-KR" altLang="en-US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5B68D4D-85D1-90D1-CD95-3835A17CFCE5}"/>
              </a:ext>
            </a:extLst>
          </p:cNvPr>
          <p:cNvCxnSpPr/>
          <p:nvPr/>
        </p:nvCxnSpPr>
        <p:spPr>
          <a:xfrm>
            <a:off x="5708259" y="561559"/>
            <a:ext cx="0" cy="402038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4957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020556" y="1750017"/>
            <a:ext cx="3010625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3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Clap icon PNG and SVG Vector Free Download">
            <a:extLst>
              <a:ext uri="{FF2B5EF4-FFF2-40B4-BE49-F238E27FC236}">
                <a16:creationId xmlns:a16="http://schemas.microsoft.com/office/drawing/2014/main" id="{A789D02E-0FDF-4219-9C9E-5CB5527A5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469" y="2571750"/>
            <a:ext cx="946260" cy="98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40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2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" name="Google Shape;75;p15"/>
          <p:cNvSpPr txBox="1"/>
          <p:nvPr/>
        </p:nvSpPr>
        <p:spPr>
          <a:xfrm>
            <a:off x="1717521" y="1107287"/>
            <a:ext cx="4979400" cy="405107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대회 배경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&amp; Library</a:t>
            </a:r>
          </a:p>
          <a:p>
            <a:pPr lvl="0">
              <a:lnSpc>
                <a:spcPct val="115000"/>
              </a:lnSpc>
              <a:defRPr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Preprocess</a:t>
            </a:r>
          </a:p>
          <a:p>
            <a:pPr lvl="0">
              <a:lnSpc>
                <a:spcPct val="115000"/>
              </a:lnSpc>
              <a:defRPr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Modeling</a:t>
            </a:r>
          </a:p>
          <a:p>
            <a:pPr lvl="0">
              <a:lnSpc>
                <a:spcPct val="115000"/>
              </a:lnSpc>
              <a:defRPr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배경</a:t>
            </a:r>
            <a:endParaRPr lang="ko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CA372-E86A-2A48-975C-35EEBDAD6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623" y="818521"/>
            <a:ext cx="6866179" cy="1279524"/>
          </a:xfrm>
          <a:prstGeom prst="rect">
            <a:avLst/>
          </a:prstGeom>
        </p:spPr>
      </p:pic>
      <p:pic>
        <p:nvPicPr>
          <p:cNvPr id="1028" name="Picture 4" descr="그래픽=송윤혜">
            <a:extLst>
              <a:ext uri="{FF2B5EF4-FFF2-40B4-BE49-F238E27FC236}">
                <a16:creationId xmlns:a16="http://schemas.microsoft.com/office/drawing/2014/main" id="{5E171F7A-3BE4-3464-A0E1-99770446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312" y="2319032"/>
            <a:ext cx="29464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199C5-39B8-BA40-3CD3-5DF191EB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442" y="2277696"/>
            <a:ext cx="2146666" cy="18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0B2744-855A-31FF-47A0-549D6CBC6B6D}"/>
              </a:ext>
            </a:extLst>
          </p:cNvPr>
          <p:cNvSpPr txBox="1"/>
          <p:nvPr/>
        </p:nvSpPr>
        <p:spPr>
          <a:xfrm>
            <a:off x="1181088" y="435107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코로나</a:t>
            </a:r>
            <a:r>
              <a:rPr lang="en-US" altLang="ko-KR" sz="1200" dirty="0"/>
              <a:t>&amp;</a:t>
            </a:r>
            <a:r>
              <a:rPr lang="ko-KR" altLang="en-US" sz="1200" dirty="0"/>
              <a:t>포스트 코로나 영향으로 인한</a:t>
            </a:r>
            <a:br>
              <a:rPr lang="en-US" altLang="ko-KR" sz="1200" dirty="0"/>
            </a:br>
            <a:r>
              <a:rPr lang="ko-KR" altLang="en-US" sz="1200" dirty="0"/>
              <a:t>택배 물동량 증가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FA117F-F6E3-CD88-416D-C6E31E9BCFC4}"/>
              </a:ext>
            </a:extLst>
          </p:cNvPr>
          <p:cNvSpPr txBox="1"/>
          <p:nvPr/>
        </p:nvSpPr>
        <p:spPr>
          <a:xfrm>
            <a:off x="4213775" y="434018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물류 산업에 있어서</a:t>
            </a:r>
            <a:br>
              <a:rPr lang="en-US" altLang="ko-KR" sz="1200" dirty="0"/>
            </a:br>
            <a:r>
              <a:rPr lang="ko-KR" altLang="en-US" sz="1200" dirty="0"/>
              <a:t>데이터 기반 의사결정의 중요도 증대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배경</a:t>
            </a:r>
            <a:endParaRPr lang="ko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6DF2D-39B5-A2FA-A660-67A575D3A410}"/>
              </a:ext>
            </a:extLst>
          </p:cNvPr>
          <p:cNvSpPr txBox="1"/>
          <p:nvPr/>
        </p:nvSpPr>
        <p:spPr>
          <a:xfrm>
            <a:off x="1884444" y="3605519"/>
            <a:ext cx="629826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222222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택배 운송량을 예측하여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비대면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 경제의 발전을 예측하기 위한 경진대회</a:t>
            </a:r>
            <a:endParaRPr lang="en-US" altLang="ko-KR" b="0" i="0" dirty="0">
              <a:solidFill>
                <a:srgbClr val="222222"/>
              </a:solidFill>
              <a:effectLst/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pPr algn="ctr"/>
            <a:endParaRPr lang="en-US" altLang="ko-KR" sz="1200" dirty="0">
              <a:solidFill>
                <a:srgbClr val="222222"/>
              </a:solidFill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pPr algn="ctr"/>
            <a:r>
              <a:rPr lang="ko-KR" altLang="en-US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목적 </a:t>
            </a:r>
            <a:r>
              <a:rPr lang="en-US" altLang="ko-KR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:</a:t>
            </a:r>
            <a:r>
              <a:rPr lang="ko-KR" altLang="en-US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제주시 내 택배 운송 데이터를 이용하여 운송량 예측 </a:t>
            </a:r>
            <a:r>
              <a:rPr lang="en-US" altLang="ko-KR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AI </a:t>
            </a:r>
            <a:r>
              <a:rPr lang="ko-KR" altLang="en-US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개발</a:t>
            </a:r>
            <a:endParaRPr lang="en-US" altLang="ko-KR" sz="1200" dirty="0">
              <a:solidFill>
                <a:srgbClr val="222222"/>
              </a:solidFill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pPr algn="ctr"/>
            <a:endParaRPr lang="en-US" altLang="ko-KR" sz="1200" dirty="0">
              <a:solidFill>
                <a:srgbClr val="222222"/>
              </a:solidFill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pPr algn="ctr"/>
            <a:r>
              <a:rPr lang="ko-KR" altLang="en-US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주최 </a:t>
            </a:r>
            <a:r>
              <a:rPr lang="en-US" altLang="ko-KR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:</a:t>
            </a:r>
            <a:r>
              <a:rPr lang="ko-KR" altLang="en-US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국토연구원</a:t>
            </a:r>
            <a:endParaRPr lang="en-US" altLang="ko-KR" sz="1200" dirty="0">
              <a:solidFill>
                <a:srgbClr val="222222"/>
              </a:solidFill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pPr algn="ctr"/>
            <a:r>
              <a:rPr lang="ko-KR" altLang="en-US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주관 </a:t>
            </a:r>
            <a:r>
              <a:rPr lang="en-US" altLang="ko-KR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:</a:t>
            </a:r>
            <a:r>
              <a:rPr lang="ko-KR" altLang="en-US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ko-KR" altLang="en-US" sz="1200" dirty="0" err="1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데이콘</a:t>
            </a:r>
            <a:endParaRPr lang="en-US" altLang="ko-KR" sz="1200" dirty="0">
              <a:solidFill>
                <a:srgbClr val="222222"/>
              </a:solidFill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pPr algn="ctr"/>
            <a:r>
              <a:rPr lang="ko-KR" altLang="en-US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평가 산식 </a:t>
            </a:r>
            <a:r>
              <a:rPr lang="en-US" altLang="ko-KR" sz="1200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: RMSE</a:t>
            </a:r>
          </a:p>
          <a:p>
            <a:pPr algn="ctr"/>
            <a:endParaRPr lang="ko-KR" altLang="en-US" sz="1200" dirty="0">
              <a:solidFill>
                <a:srgbClr val="222222"/>
              </a:solidFill>
              <a:latin typeface="NotoSansKR" panose="020B0500000000000000" pitchFamily="34" charset="-128"/>
              <a:ea typeface="NotoSansKR" panose="020B0500000000000000" pitchFamily="34" charset="-128"/>
            </a:endParaRPr>
          </a:p>
        </p:txBody>
      </p:sp>
      <p:pic>
        <p:nvPicPr>
          <p:cNvPr id="3074" name="Picture 2" descr="제주배송대행 제주화물운송 제주박스 : 네이버 블로그">
            <a:extLst>
              <a:ext uri="{FF2B5EF4-FFF2-40B4-BE49-F238E27FC236}">
                <a16:creationId xmlns:a16="http://schemas.microsoft.com/office/drawing/2014/main" id="{B00C64A8-FDCC-7E0D-350A-3ACF0179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354" y="818521"/>
            <a:ext cx="4053991" cy="28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56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&amp; Library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A10AAF-ED9F-3FD0-B736-F542420E6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57634"/>
            <a:ext cx="3541897" cy="2102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D51081-4212-3BF6-04EA-F295D5BB7170}"/>
              </a:ext>
            </a:extLst>
          </p:cNvPr>
          <p:cNvSpPr txBox="1"/>
          <p:nvPr/>
        </p:nvSpPr>
        <p:spPr>
          <a:xfrm>
            <a:off x="1169012" y="947275"/>
            <a:ext cx="151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1.</a:t>
            </a:r>
            <a:r>
              <a:rPr lang="ko-KR" altLang="en-US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train.csv</a:t>
            </a:r>
            <a:endParaRPr lang="en-US" altLang="ko-KR" dirty="0">
              <a:solidFill>
                <a:srgbClr val="222222"/>
              </a:solidFill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1154B-D574-5780-78A8-28A80ECC0156}"/>
              </a:ext>
            </a:extLst>
          </p:cNvPr>
          <p:cNvSpPr txBox="1"/>
          <p:nvPr/>
        </p:nvSpPr>
        <p:spPr>
          <a:xfrm>
            <a:off x="4883784" y="947275"/>
            <a:ext cx="151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2.</a:t>
            </a:r>
            <a:r>
              <a:rPr lang="ko-KR" altLang="en-US" dirty="0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NotoSansKR" panose="020B0500000000000000" pitchFamily="34" charset="-128"/>
                <a:ea typeface="NotoSansKR" panose="020B0500000000000000" pitchFamily="34" charset="-128"/>
              </a:rPr>
              <a:t>test.csv</a:t>
            </a:r>
            <a:endParaRPr lang="en-US" altLang="ko-KR" dirty="0">
              <a:solidFill>
                <a:srgbClr val="222222"/>
              </a:solidFill>
              <a:latin typeface="NotoSansKR" panose="020B0500000000000000" pitchFamily="34" charset="-128"/>
              <a:ea typeface="NotoSansKR" panose="020B0500000000000000" pitchFamily="34" charset="-128"/>
            </a:endParaRPr>
          </a:p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CC2F17-4493-C161-2F55-4ED4277B9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735" y="1366367"/>
            <a:ext cx="3541897" cy="21508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F9ADFD8-A87C-454E-1FF7-ADB06BA8E285}"/>
              </a:ext>
            </a:extLst>
          </p:cNvPr>
          <p:cNvSpPr/>
          <p:nvPr/>
        </p:nvSpPr>
        <p:spPr>
          <a:xfrm>
            <a:off x="8065477" y="1357634"/>
            <a:ext cx="545155" cy="2102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F5C93-7EFF-0D86-C5DE-73C46ADBAF7E}"/>
              </a:ext>
            </a:extLst>
          </p:cNvPr>
          <p:cNvSpPr txBox="1"/>
          <p:nvPr/>
        </p:nvSpPr>
        <p:spPr>
          <a:xfrm>
            <a:off x="8009833" y="1366367"/>
            <a:ext cx="961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/>
              <a:t>운송장</a:t>
            </a:r>
            <a:r>
              <a:rPr kumimoji="1" lang="en-US" altLang="ko-KR" sz="600" dirty="0"/>
              <a:t>_</a:t>
            </a:r>
            <a:r>
              <a:rPr kumimoji="1" lang="ko-KR" altLang="en-US" sz="600" dirty="0"/>
              <a:t>건수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C993D-4DD8-B99F-AB48-F417DCC090EA}"/>
              </a:ext>
            </a:extLst>
          </p:cNvPr>
          <p:cNvSpPr txBox="1"/>
          <p:nvPr/>
        </p:nvSpPr>
        <p:spPr>
          <a:xfrm>
            <a:off x="1628681" y="3525937"/>
            <a:ext cx="2255342" cy="14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index :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인덱스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송하인 격자공간 고유번호 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수하인 격자공간 고유번호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물품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카테고리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운송장 건수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633B6-6540-F3DA-8DB0-05F204445C85}"/>
              </a:ext>
            </a:extLst>
          </p:cNvPr>
          <p:cNvSpPr txBox="1"/>
          <p:nvPr/>
        </p:nvSpPr>
        <p:spPr>
          <a:xfrm>
            <a:off x="3494104" y="3879222"/>
            <a:ext cx="383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송하인 </a:t>
            </a:r>
            <a:r>
              <a:rPr kumimoji="1"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화물운송을 운송인에 대해 자기의 이름으로 의뢰하는 자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(=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보내시는 분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수하인 </a:t>
            </a:r>
            <a:r>
              <a:rPr kumimoji="1"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화물운송장에 화물인수자로 지정되어 있는 사람 </a:t>
            </a:r>
            <a:r>
              <a:rPr kumimoji="1"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(=</a:t>
            </a:r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받으시는 분</a:t>
            </a:r>
            <a:r>
              <a:rPr kumimoji="1"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475A64-60D0-0DDA-9E2A-40DEB8600948}"/>
              </a:ext>
            </a:extLst>
          </p:cNvPr>
          <p:cNvSpPr txBox="1"/>
          <p:nvPr/>
        </p:nvSpPr>
        <p:spPr>
          <a:xfrm>
            <a:off x="1250757" y="13697"/>
            <a:ext cx="488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latin typeface="+mj-lt"/>
              </a:rPr>
              <a:t>참고 </a:t>
            </a:r>
            <a:r>
              <a:rPr kumimoji="1" lang="en-US" altLang="ko-KR" sz="800" dirty="0">
                <a:latin typeface="+mj-lt"/>
              </a:rPr>
              <a:t>:</a:t>
            </a:r>
            <a:r>
              <a:rPr kumimoji="1" lang="ko-KR" altLang="en-US" sz="800" dirty="0">
                <a:latin typeface="+mj-lt"/>
              </a:rPr>
              <a:t> </a:t>
            </a:r>
            <a:r>
              <a:rPr kumimoji="1" lang="en-US" altLang="ko-KR" sz="800" dirty="0">
                <a:latin typeface="+mj-lt"/>
              </a:rPr>
              <a:t>private 2</a:t>
            </a:r>
            <a:r>
              <a:rPr kumimoji="1" lang="ko-KR" altLang="en-US" sz="800" dirty="0">
                <a:latin typeface="+mj-lt"/>
              </a:rPr>
              <a:t>등 팀 </a:t>
            </a:r>
            <a:r>
              <a:rPr lang="en-US" altLang="ko-KR" sz="800" dirty="0">
                <a:latin typeface="+mj-lt"/>
              </a:rPr>
              <a:t>SSUDA</a:t>
            </a:r>
            <a:r>
              <a:rPr lang="ko-KR" altLang="en-US" sz="800" dirty="0">
                <a:latin typeface="+mj-lt"/>
              </a:rPr>
              <a:t> </a:t>
            </a:r>
            <a:r>
              <a:rPr lang="en-US" altLang="ko-KR" sz="800" dirty="0">
                <a:latin typeface="+mj-lt"/>
              </a:rPr>
              <a:t>(https://</a:t>
            </a:r>
            <a:r>
              <a:rPr lang="en-US" altLang="ko-KR" sz="800" dirty="0" err="1">
                <a:latin typeface="+mj-lt"/>
              </a:rPr>
              <a:t>dacon.io</a:t>
            </a:r>
            <a:r>
              <a:rPr lang="en-US" altLang="ko-KR" sz="800" dirty="0">
                <a:latin typeface="+mj-lt"/>
              </a:rPr>
              <a:t>/competitions/official/235867/codeshare/3888?page=1&amp;dtype=recent)</a:t>
            </a:r>
            <a:endParaRPr kumimoji="1" lang="ko-KR" alt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077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&amp; Library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A5DF1C-0FF1-DE4E-1C99-9ACEE01A3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130" y="975359"/>
            <a:ext cx="5498741" cy="17985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7AF1CA-4423-088C-DFDE-62E5AC9DBB0C}"/>
              </a:ext>
            </a:extLst>
          </p:cNvPr>
          <p:cNvSpPr/>
          <p:nvPr/>
        </p:nvSpPr>
        <p:spPr>
          <a:xfrm>
            <a:off x="1503130" y="1314995"/>
            <a:ext cx="1118150" cy="182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E518B9-EBC5-7E4E-96CF-AFC771F82BEF}"/>
              </a:ext>
            </a:extLst>
          </p:cNvPr>
          <p:cNvSpPr/>
          <p:nvPr/>
        </p:nvSpPr>
        <p:spPr>
          <a:xfrm>
            <a:off x="1503118" y="2455817"/>
            <a:ext cx="1118150" cy="182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2230-5F4C-424A-7B18-C56F2823FC76}"/>
              </a:ext>
            </a:extLst>
          </p:cNvPr>
          <p:cNvSpPr txBox="1"/>
          <p:nvPr/>
        </p:nvSpPr>
        <p:spPr>
          <a:xfrm>
            <a:off x="1408975" y="2981282"/>
            <a:ext cx="6470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Catboost</a:t>
            </a:r>
            <a:r>
              <a:rPr kumimoji="1" lang="en-US" altLang="ko-KR" b="1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범주형 피처 처리에 용이한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프레임워크</a:t>
            </a:r>
            <a:r>
              <a:rPr kumimoji="1" lang="ko-KR" alt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9AC15-2582-4BEB-8D8C-BD26463465F9}"/>
              </a:ext>
            </a:extLst>
          </p:cNvPr>
          <p:cNvSpPr txBox="1"/>
          <p:nvPr/>
        </p:nvSpPr>
        <p:spPr>
          <a:xfrm>
            <a:off x="1408974" y="4014252"/>
            <a:ext cx="6470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Optuna</a:t>
            </a:r>
            <a:r>
              <a:rPr kumimoji="1" lang="en-US" altLang="ko-KR" dirty="0"/>
              <a:t> :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파라미터 최적화 프레임 워크</a:t>
            </a:r>
          </a:p>
        </p:txBody>
      </p:sp>
      <p:pic>
        <p:nvPicPr>
          <p:cNvPr id="6146" name="Picture 2" descr="GitHub - catboost/catboost: A fast, scalable, high performance Gradient  Boosting on Decision Trees library, used for ranking, classification,  regression and other machine learning tasks for Python, R, Java, C++.  Supports computation on">
            <a:extLst>
              <a:ext uri="{FF2B5EF4-FFF2-40B4-BE49-F238E27FC236}">
                <a16:creationId xmlns:a16="http://schemas.microsoft.com/office/drawing/2014/main" id="{B83A7096-852E-8543-DB34-8494091A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18" y="3293176"/>
            <a:ext cx="1619975" cy="6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L] Unbiased boosting : CatBoost">
            <a:extLst>
              <a:ext uri="{FF2B5EF4-FFF2-40B4-BE49-F238E27FC236}">
                <a16:creationId xmlns:a16="http://schemas.microsoft.com/office/drawing/2014/main" id="{FE534FA7-2921-5AA4-0DDF-F566213E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093" y="3294998"/>
            <a:ext cx="1299551" cy="67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ptuna: A hyperparameter optimization framework — Optuna 2.10.0  documentation">
            <a:extLst>
              <a:ext uri="{FF2B5EF4-FFF2-40B4-BE49-F238E27FC236}">
                <a16:creationId xmlns:a16="http://schemas.microsoft.com/office/drawing/2014/main" id="{657F8FB5-9E77-C6FF-4BE7-02844CFB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691" y="4332881"/>
            <a:ext cx="3283692" cy="6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8739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64" name="Google Shape;64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&amp;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2230-5F4C-424A-7B18-C56F2823FC76}"/>
              </a:ext>
            </a:extLst>
          </p:cNvPr>
          <p:cNvSpPr txBox="1"/>
          <p:nvPr/>
        </p:nvSpPr>
        <p:spPr>
          <a:xfrm>
            <a:off x="1408974" y="933143"/>
            <a:ext cx="6470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Catboost</a:t>
            </a:r>
            <a:r>
              <a:rPr kumimoji="1" lang="en-US" altLang="ko-KR" b="1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범주형 피처 처리에 용이한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프레임워크</a:t>
            </a:r>
            <a:r>
              <a:rPr kumimoji="1" lang="ko-KR" altLang="en-US" dirty="0"/>
              <a:t> </a:t>
            </a:r>
          </a:p>
        </p:txBody>
      </p:sp>
      <p:pic>
        <p:nvPicPr>
          <p:cNvPr id="6146" name="Picture 2" descr="GitHub - catboost/catboost: A fast, scalable, high performance Gradient  Boosting on Decision Trees library, used for ranking, classification,  regression and other machine learning tasks for Python, R, Java, C++.  Supports computation on">
            <a:extLst>
              <a:ext uri="{FF2B5EF4-FFF2-40B4-BE49-F238E27FC236}">
                <a16:creationId xmlns:a16="http://schemas.microsoft.com/office/drawing/2014/main" id="{B83A7096-852E-8543-DB34-8494091A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973" y="717082"/>
            <a:ext cx="1619975" cy="6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6F8610-90E5-922E-7D52-27F225B0ABDB}"/>
              </a:ext>
            </a:extLst>
          </p:cNvPr>
          <p:cNvSpPr txBox="1"/>
          <p:nvPr/>
        </p:nvSpPr>
        <p:spPr>
          <a:xfrm>
            <a:off x="1408974" y="134054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Noto Sans Light"/>
              </a:rPr>
              <a:t>기존의 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Noto Sans Light"/>
              </a:rPr>
              <a:t>부스팅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Noto Sans Light"/>
              </a:rPr>
              <a:t> 기법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EE738-2D1D-F637-9942-31696E4CD9E2}"/>
              </a:ext>
            </a:extLst>
          </p:cNvPr>
          <p:cNvSpPr txBox="1"/>
          <p:nvPr/>
        </p:nvSpPr>
        <p:spPr>
          <a:xfrm>
            <a:off x="1484810" y="1649525"/>
            <a:ext cx="7110550" cy="986873"/>
          </a:xfrm>
          <a:prstGeom prst="rect">
            <a:avLst/>
          </a:prstGeom>
          <a:solidFill>
            <a:schemeClr val="accent1">
              <a:lumMod val="40000"/>
              <a:lumOff val="60000"/>
              <a:alpha val="41000"/>
            </a:schemeClr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실제 값들의 평균과 실제 값의 차이인 </a:t>
            </a:r>
            <a:r>
              <a:rPr lang="ko-KR" altLang="en-US" sz="1000" b="0" dirty="0" err="1">
                <a:solidFill>
                  <a:srgbClr val="555555"/>
                </a:solidFill>
                <a:effectLst/>
                <a:latin typeface="+mn-lt"/>
              </a:rPr>
              <a:t>잔차</a:t>
            </a: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(Residual)</a:t>
            </a:r>
            <a:r>
              <a:rPr lang="ko-KR" altLang="en-US" sz="1000" b="0" dirty="0" err="1">
                <a:solidFill>
                  <a:srgbClr val="555555"/>
                </a:solidFill>
                <a:effectLst/>
                <a:latin typeface="+mn-lt"/>
              </a:rPr>
              <a:t>를</a:t>
            </a: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 구한다</a:t>
            </a: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. </a:t>
            </a:r>
            <a:endParaRPr lang="en-US" altLang="ko-KR" sz="1000" dirty="0">
              <a:solidFill>
                <a:srgbClr val="555555"/>
              </a:solidFill>
              <a:latin typeface="+mn-lt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데이터로 이 잔차들을 학습하는 모델을 만든다</a:t>
            </a: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만든 모델로 예측하여</a:t>
            </a: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, </a:t>
            </a: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예측 값에 </a:t>
            </a:r>
            <a:r>
              <a:rPr lang="en-US" altLang="ko-KR" sz="1000" b="0" dirty="0" err="1">
                <a:solidFill>
                  <a:srgbClr val="555555"/>
                </a:solidFill>
                <a:effectLst/>
                <a:latin typeface="+mn-lt"/>
              </a:rPr>
              <a:t>Learning_rate</a:t>
            </a: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 </a:t>
            </a:r>
            <a:r>
              <a:rPr lang="ko-KR" altLang="en-US" sz="1000" b="0" dirty="0" err="1">
                <a:solidFill>
                  <a:srgbClr val="555555"/>
                </a:solidFill>
                <a:effectLst/>
                <a:latin typeface="+mn-lt"/>
              </a:rPr>
              <a:t>를</a:t>
            </a: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 곱해 실제 예측 값</a:t>
            </a: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(</a:t>
            </a: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평균 </a:t>
            </a: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+ </a:t>
            </a:r>
            <a:r>
              <a:rPr lang="ko-KR" altLang="en-US" sz="1000" b="0" dirty="0" err="1">
                <a:solidFill>
                  <a:srgbClr val="555555"/>
                </a:solidFill>
                <a:effectLst/>
                <a:latin typeface="+mn-lt"/>
              </a:rPr>
              <a:t>잔차예측</a:t>
            </a: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 값*</a:t>
            </a:r>
            <a:r>
              <a:rPr lang="en-US" altLang="ko-KR" sz="1000" b="0" dirty="0" err="1">
                <a:solidFill>
                  <a:srgbClr val="555555"/>
                </a:solidFill>
                <a:effectLst/>
                <a:latin typeface="+mn-lt"/>
              </a:rPr>
              <a:t>lr</a:t>
            </a: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) </a:t>
            </a: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을 업데이트 한다</a:t>
            </a: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. </a:t>
            </a:r>
            <a:endParaRPr lang="en-US" altLang="ko-KR" sz="1000" dirty="0">
              <a:solidFill>
                <a:srgbClr val="555555"/>
              </a:solidFill>
              <a:latin typeface="+mn-lt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0" dirty="0">
                <a:solidFill>
                  <a:srgbClr val="555555"/>
                </a:solidFill>
                <a:effectLst/>
                <a:latin typeface="+mn-lt"/>
              </a:rPr>
              <a:t>1~3 </a:t>
            </a:r>
            <a:r>
              <a:rPr lang="ko-KR" altLang="en-US" sz="1000" b="0" dirty="0">
                <a:solidFill>
                  <a:srgbClr val="555555"/>
                </a:solidFill>
                <a:effectLst/>
                <a:latin typeface="+mn-lt"/>
              </a:rPr>
              <a:t>반복</a:t>
            </a:r>
            <a:endParaRPr lang="ko-KR" altLang="en-US" sz="10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1AAAA-93FF-BB50-E66D-372625D29AF4}"/>
              </a:ext>
            </a:extLst>
          </p:cNvPr>
          <p:cNvSpPr txBox="1"/>
          <p:nvPr/>
        </p:nvSpPr>
        <p:spPr>
          <a:xfrm>
            <a:off x="3075612" y="2912566"/>
            <a:ext cx="692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333333"/>
                </a:solidFill>
                <a:effectLst/>
                <a:latin typeface="Noto Sans Light"/>
              </a:defRPr>
            </a:lvl1pPr>
          </a:lstStyle>
          <a:p>
            <a:r>
              <a:rPr lang="ko-KR" altLang="en-US" dirty="0"/>
              <a:t>문제점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29941-79AF-2F83-EC03-6198FFB7C87B}"/>
              </a:ext>
            </a:extLst>
          </p:cNvPr>
          <p:cNvSpPr txBox="1"/>
          <p:nvPr/>
        </p:nvSpPr>
        <p:spPr>
          <a:xfrm>
            <a:off x="5980974" y="3465733"/>
            <a:ext cx="210058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rgbClr val="409D00"/>
                </a:solidFill>
                <a:effectLst/>
                <a:latin typeface="Noto Serif KR"/>
                <a:ea typeface="Noto Sans KR" panose="020B0500000000000000" pitchFamily="34" charset="-128"/>
              </a:rPr>
              <a:t>Symmetric Tree </a:t>
            </a:r>
            <a:r>
              <a:rPr lang="ko-KR" altLang="en-US" b="1" i="0" dirty="0">
                <a:solidFill>
                  <a:srgbClr val="409D00"/>
                </a:solidFill>
                <a:effectLst/>
                <a:latin typeface="Noto Serif KR"/>
                <a:ea typeface="Noto Sans KR" panose="020B0500000000000000" pitchFamily="34" charset="-128"/>
              </a:rPr>
              <a:t>구조</a:t>
            </a:r>
            <a:endParaRPr lang="en-US" altLang="ko-KR" b="1" i="0" dirty="0">
              <a:solidFill>
                <a:srgbClr val="409D00"/>
              </a:solidFill>
              <a:effectLst/>
              <a:latin typeface="Noto Serif KR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09D00"/>
                </a:solidFill>
                <a:latin typeface="Noto Serif KR"/>
                <a:ea typeface="Noto Sans KR" panose="020B0500000000000000" pitchFamily="34" charset="-128"/>
              </a:rPr>
              <a:t>Ordered Target Encoding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09D00"/>
                </a:solidFill>
                <a:latin typeface="Noto Serif KR"/>
                <a:ea typeface="Noto Sans KR" panose="020B0500000000000000" pitchFamily="34" charset="-128"/>
              </a:rPr>
              <a:t>Random Permutation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37268A7-D3F3-34A8-E0E6-3D25F8D543FF}"/>
              </a:ext>
            </a:extLst>
          </p:cNvPr>
          <p:cNvSpPr/>
          <p:nvPr/>
        </p:nvSpPr>
        <p:spPr>
          <a:xfrm>
            <a:off x="1956778" y="3384757"/>
            <a:ext cx="1579759" cy="1291745"/>
          </a:xfrm>
          <a:prstGeom prst="ellipse">
            <a:avLst/>
          </a:prstGeom>
          <a:solidFill>
            <a:schemeClr val="accent1">
              <a:alpha val="331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느린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 속도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91107CE-36C5-49BE-77DB-604CCFBEA536}"/>
              </a:ext>
            </a:extLst>
          </p:cNvPr>
          <p:cNvSpPr/>
          <p:nvPr/>
        </p:nvSpPr>
        <p:spPr>
          <a:xfrm>
            <a:off x="3279623" y="3384757"/>
            <a:ext cx="1579759" cy="1291745"/>
          </a:xfrm>
          <a:prstGeom prst="ellipse">
            <a:avLst/>
          </a:prstGeom>
          <a:solidFill>
            <a:schemeClr val="accent1">
              <a:alpha val="331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오버피팅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38AF09-27DA-6E64-9A31-0F8EE732954F}"/>
              </a:ext>
            </a:extLst>
          </p:cNvPr>
          <p:cNvSpPr txBox="1"/>
          <p:nvPr/>
        </p:nvSpPr>
        <p:spPr>
          <a:xfrm>
            <a:off x="6268631" y="3051065"/>
            <a:ext cx="1368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333333"/>
                </a:solidFill>
                <a:effectLst/>
                <a:latin typeface="Noto Sans Light"/>
              </a:defRPr>
            </a:lvl1pPr>
          </a:lstStyle>
          <a:p>
            <a:r>
              <a:rPr lang="ko-KR" altLang="en-US" dirty="0"/>
              <a:t>문제점 개선</a:t>
            </a:r>
          </a:p>
        </p:txBody>
      </p:sp>
    </p:spTree>
    <p:extLst>
      <p:ext uri="{BB962C8B-B14F-4D97-AF65-F5344CB8AC3E}">
        <p14:creationId xmlns:p14="http://schemas.microsoft.com/office/powerpoint/2010/main" val="14468994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497467-C4C8-2CE0-820F-9336EDE54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59" y="1986506"/>
            <a:ext cx="3900861" cy="1696482"/>
          </a:xfrm>
          <a:prstGeom prst="rect">
            <a:avLst/>
          </a:prstGeom>
        </p:spPr>
      </p:pic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A982410B-CCC0-9B5A-6021-B504C9042A57}"/>
              </a:ext>
            </a:extLst>
          </p:cNvPr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&amp; Library</a:t>
            </a:r>
          </a:p>
        </p:txBody>
      </p:sp>
      <p:pic>
        <p:nvPicPr>
          <p:cNvPr id="16" name="Picture 2" descr="GitHub - catboost/catboost: A fast, scalable, high performance Gradient  Boosting on Decision Trees library, used for ranking, classification,  regression and other machine learning tasks for Python, R, Java, C++.  Supports computation on">
            <a:extLst>
              <a:ext uri="{FF2B5EF4-FFF2-40B4-BE49-F238E27FC236}">
                <a16:creationId xmlns:a16="http://schemas.microsoft.com/office/drawing/2014/main" id="{6C96F242-D8D5-7F89-220D-DDB4D92B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717082"/>
            <a:ext cx="1619975" cy="6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6A41A3-686B-DE17-8167-7C1510B15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932" y="1747566"/>
            <a:ext cx="3720193" cy="1478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8EB594-A549-51F7-69D4-D68A5C5D4866}"/>
              </a:ext>
            </a:extLst>
          </p:cNvPr>
          <p:cNvSpPr txBox="1"/>
          <p:nvPr/>
        </p:nvSpPr>
        <p:spPr>
          <a:xfrm>
            <a:off x="5276551" y="3484591"/>
            <a:ext cx="2258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25000"/>
                  </a:schemeClr>
                </a:solidFill>
              </a:rPr>
              <a:t>cloudy = (15 +14 +20 + 25)/4 = 18.5</a:t>
            </a:r>
            <a:endParaRPr kumimoji="1" lang="ko-KR" altLang="en-US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BFB22-16BE-A84C-7067-CE58B3FEAD8F}"/>
              </a:ext>
            </a:extLst>
          </p:cNvPr>
          <p:cNvSpPr txBox="1"/>
          <p:nvPr/>
        </p:nvSpPr>
        <p:spPr>
          <a:xfrm>
            <a:off x="5276551" y="324022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 Light"/>
              </a:rPr>
              <a:t>Mean encoding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C6648-6D92-29F8-8FD1-4F5056236DF1}"/>
              </a:ext>
            </a:extLst>
          </p:cNvPr>
          <p:cNvSpPr txBox="1"/>
          <p:nvPr/>
        </p:nvSpPr>
        <p:spPr>
          <a:xfrm>
            <a:off x="5276551" y="38523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Noto Sans Light"/>
              </a:rPr>
              <a:t>Ordered Target Encoding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C2A5C4-6FCD-B8B0-E5FF-AB469C829CD4}"/>
              </a:ext>
            </a:extLst>
          </p:cNvPr>
          <p:cNvSpPr txBox="1"/>
          <p:nvPr/>
        </p:nvSpPr>
        <p:spPr>
          <a:xfrm>
            <a:off x="5276551" y="4183465"/>
            <a:ext cx="57920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25000"/>
                  </a:schemeClr>
                </a:solidFill>
              </a:rPr>
              <a:t>Friday </a:t>
            </a:r>
            <a:r>
              <a:rPr lang="ko-KR" altLang="en-US" sz="1000" dirty="0">
                <a:solidFill>
                  <a:schemeClr val="tx2">
                    <a:lumMod val="25000"/>
                  </a:schemeClr>
                </a:solidFill>
              </a:rPr>
              <a:t>에는</a:t>
            </a:r>
            <a:r>
              <a:rPr lang="en-US" altLang="ko-KR" sz="1000" dirty="0">
                <a:solidFill>
                  <a:schemeClr val="tx2">
                    <a:lumMod val="25000"/>
                  </a:schemeClr>
                </a:solidFill>
              </a:rPr>
              <a:t>, cloudy = (15+14)/2 = 15.5 </a:t>
            </a:r>
            <a:r>
              <a:rPr lang="ko-KR" altLang="en-US" sz="1000" dirty="0">
                <a:solidFill>
                  <a:schemeClr val="tx2">
                    <a:lumMod val="25000"/>
                  </a:schemeClr>
                </a:solidFill>
              </a:rPr>
              <a:t>로 인코딩</a:t>
            </a:r>
            <a:endParaRPr lang="en-US" altLang="ko-KR" sz="1000" dirty="0">
              <a:solidFill>
                <a:schemeClr val="tx2">
                  <a:lumMod val="25000"/>
                </a:schemeClr>
              </a:solidFill>
            </a:endParaRPr>
          </a:p>
          <a:p>
            <a:endParaRPr lang="en-US" altLang="ko-KR" sz="10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2">
                    <a:lumMod val="25000"/>
                  </a:schemeClr>
                </a:solidFill>
              </a:rPr>
              <a:t>Saturday </a:t>
            </a:r>
            <a:r>
              <a:rPr lang="ko-KR" altLang="en-US" sz="1000" dirty="0">
                <a:solidFill>
                  <a:schemeClr val="tx2">
                    <a:lumMod val="25000"/>
                  </a:schemeClr>
                </a:solidFill>
              </a:rPr>
              <a:t>에는</a:t>
            </a:r>
            <a:r>
              <a:rPr lang="en-US" altLang="ko-KR" sz="1000" dirty="0">
                <a:solidFill>
                  <a:schemeClr val="tx2">
                    <a:lumMod val="25000"/>
                  </a:schemeClr>
                </a:solidFill>
              </a:rPr>
              <a:t>, cloudy = (15+14+20)/3 = 16.3 </a:t>
            </a:r>
            <a:r>
              <a:rPr lang="ko-KR" altLang="en-US" sz="1000" dirty="0">
                <a:solidFill>
                  <a:schemeClr val="tx2">
                    <a:lumMod val="25000"/>
                  </a:schemeClr>
                </a:solidFill>
              </a:rPr>
              <a:t>로 인코딩 된다</a:t>
            </a:r>
            <a:r>
              <a:rPr lang="en-US" altLang="ko-KR" sz="1000" dirty="0">
                <a:solidFill>
                  <a:schemeClr val="tx2">
                    <a:lumMod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173B26E-6CFA-B8C0-46C0-1B7A61EAD4D3}"/>
              </a:ext>
            </a:extLst>
          </p:cNvPr>
          <p:cNvCxnSpPr/>
          <p:nvPr/>
        </p:nvCxnSpPr>
        <p:spPr>
          <a:xfrm>
            <a:off x="5016137" y="717082"/>
            <a:ext cx="0" cy="402038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6BFEC5-B96F-CD70-4234-7F33A89E4AA0}"/>
              </a:ext>
            </a:extLst>
          </p:cNvPr>
          <p:cNvSpPr txBox="1"/>
          <p:nvPr/>
        </p:nvSpPr>
        <p:spPr>
          <a:xfrm>
            <a:off x="1350059" y="1360574"/>
            <a:ext cx="5534296" cy="38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erif KR"/>
                <a:ea typeface="Noto Sans KR" panose="020B0500000000000000" pitchFamily="34" charset="-128"/>
              </a:rPr>
              <a:t>Symmetric Tree 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erif KR"/>
                <a:ea typeface="Noto Sans KR" panose="020B0500000000000000" pitchFamily="34" charset="-128"/>
              </a:rPr>
              <a:t>구조</a:t>
            </a:r>
            <a:endParaRPr lang="en-US" altLang="ko-KR" b="1" i="0" dirty="0">
              <a:solidFill>
                <a:schemeClr val="accent1">
                  <a:lumMod val="50000"/>
                </a:schemeClr>
              </a:solidFill>
              <a:effectLst/>
              <a:latin typeface="Noto Serif KR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680316-F6A7-D2D9-792D-3297FD02E536}"/>
              </a:ext>
            </a:extLst>
          </p:cNvPr>
          <p:cNvSpPr txBox="1"/>
          <p:nvPr/>
        </p:nvSpPr>
        <p:spPr>
          <a:xfrm>
            <a:off x="5110801" y="1329163"/>
            <a:ext cx="5534296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Noto Serif KR"/>
                <a:ea typeface="Noto Sans KR" panose="020B0500000000000000" pitchFamily="34" charset="-128"/>
              </a:rPr>
              <a:t>Ordered Target Encoding</a:t>
            </a:r>
          </a:p>
        </p:txBody>
      </p:sp>
    </p:spTree>
    <p:extLst>
      <p:ext uri="{BB962C8B-B14F-4D97-AF65-F5344CB8AC3E}">
        <p14:creationId xmlns:p14="http://schemas.microsoft.com/office/powerpoint/2010/main" val="124200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</a:ln>
        </p:spPr>
      </p:cxnSp>
      <p:pic>
        <p:nvPicPr>
          <p:cNvPr id="82" name="Google Shape;82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A982410B-CCC0-9B5A-6021-B504C9042A57}"/>
              </a:ext>
            </a:extLst>
          </p:cNvPr>
          <p:cNvSpPr txBox="1"/>
          <p:nvPr/>
        </p:nvSpPr>
        <p:spPr>
          <a:xfrm>
            <a:off x="1408975" y="306875"/>
            <a:ext cx="4979400" cy="51164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&amp; Library</a:t>
            </a:r>
          </a:p>
        </p:txBody>
      </p:sp>
      <p:pic>
        <p:nvPicPr>
          <p:cNvPr id="16" name="Picture 2" descr="GitHub - catboost/catboost: A fast, scalable, high performance Gradient  Boosting on Decision Trees library, used for ranking, classification,  regression and other machine learning tasks for Python, R, Java, C++.  Supports computation on">
            <a:extLst>
              <a:ext uri="{FF2B5EF4-FFF2-40B4-BE49-F238E27FC236}">
                <a16:creationId xmlns:a16="http://schemas.microsoft.com/office/drawing/2014/main" id="{6C96F242-D8D5-7F89-220D-DDB4D92B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717082"/>
            <a:ext cx="1619975" cy="6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CC5EAF-081B-5351-BB39-2E34FC8D5EE8}"/>
              </a:ext>
            </a:extLst>
          </p:cNvPr>
          <p:cNvSpPr txBox="1"/>
          <p:nvPr/>
        </p:nvSpPr>
        <p:spPr>
          <a:xfrm>
            <a:off x="1525588" y="1600054"/>
            <a:ext cx="6590799" cy="13498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rgbClr val="333333"/>
                </a:solidFill>
                <a:effectLst/>
                <a:latin typeface="Noto Sans Light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Optimized Parameter tuning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용이</a:t>
            </a:r>
            <a:endParaRPr lang="en-US" altLang="ko-K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Spares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한 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Matrix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처리는 불편</a:t>
            </a:r>
            <a:endParaRPr lang="en-US" altLang="ko-K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데이터 대부분이 수치형 변수인 경우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, Light GBM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보다 학습 속도가 느림</a:t>
            </a:r>
            <a:endParaRPr lang="en-US" altLang="ko-K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대부분 변수가 </a:t>
            </a:r>
            <a:r>
              <a:rPr lang="ko-KR" altLang="en-US" dirty="0" err="1">
                <a:solidFill>
                  <a:schemeClr val="accent2">
                    <a:lumMod val="75000"/>
                    <a:lumOff val="25000"/>
                  </a:schemeClr>
                </a:solidFill>
              </a:rPr>
              <a:t>범주형일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때 사용 권장</a:t>
            </a:r>
            <a:r>
              <a:rPr lang="en-US" altLang="ko-KR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10242" name="Picture 2" descr="Evaluation of CatBoost method for prediction of reference  evapotranspiration in humid regions - ScienceDirect">
            <a:extLst>
              <a:ext uri="{FF2B5EF4-FFF2-40B4-BE49-F238E27FC236}">
                <a16:creationId xmlns:a16="http://schemas.microsoft.com/office/drawing/2014/main" id="{29D66A9D-E388-6260-4A29-FF1C83A8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160" y="2720413"/>
            <a:ext cx="2329516" cy="227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9114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</TotalTime>
  <Words>770</Words>
  <Application>Microsoft Macintosh PowerPoint</Application>
  <PresentationFormat>화면 슬라이드 쇼(16:9)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Apple SD Gothic Neo</vt:lpstr>
      <vt:lpstr>NanumGothic ExtraBold</vt:lpstr>
      <vt:lpstr>NotoSansKR</vt:lpstr>
      <vt:lpstr>Noto Sans Light</vt:lpstr>
      <vt:lpstr>Pretendard</vt:lpstr>
      <vt:lpstr>Noto Serif KR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Heejung Ha</dc:creator>
  <cp:lastModifiedBy>강영훈</cp:lastModifiedBy>
  <cp:revision>75</cp:revision>
  <dcterms:modified xsi:type="dcterms:W3CDTF">2022-05-30T13:51:26Z</dcterms:modified>
  <cp:version>1000.0000.01</cp:version>
</cp:coreProperties>
</file>